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24384000" cy="13716000"/>
  <p:notesSz cx="6858000" cy="9144000"/>
  <p:embeddedFontLst>
    <p:embeddedFont>
      <p:font typeface="Montserrat Bold" pitchFamily="2" charset="77"/>
      <p:bold r:id="rId13"/>
      <p:italic r:id="rId14"/>
      <p:boldItalic r:id="rId15"/>
    </p:embeddedFont>
    <p:embeddedFont>
      <p:font typeface="Montserrat Medium" pitchFamily="2" charset="77"/>
      <p:regular r:id="rId16"/>
      <p:italic r:id="rId17"/>
    </p:embeddedFont>
    <p:embeddedFont>
      <p:font typeface="Montserrat-BoldItalic" pitchFamily="2" charset="77"/>
      <p:bold r:id="rId18"/>
      <p:italic r:id="rId19"/>
      <p:boldItalic r:id="rId20"/>
    </p:embeddedFont>
    <p:embeddedFont>
      <p:font typeface="Montserrat-Italic" pitchFamily="2" charset="77"/>
      <p:italic r:id="rId21"/>
    </p:embeddedFont>
    <p:embeddedFont>
      <p:font typeface="Tw Cen MT" panose="020B0602020104020603" pitchFamily="34" charset="77"/>
      <p:regular r:id="rId22"/>
      <p:bold r:id="rId23"/>
      <p:italic r:id="rId24"/>
      <p:boldItalic r:id="rId25"/>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781"/>
    <p:restoredTop sz="94694"/>
  </p:normalViewPr>
  <p:slideViewPr>
    <p:cSldViewPr snapToGrid="0" snapToObjects="1">
      <p:cViewPr varScale="1">
        <p:scale>
          <a:sx n="60" d="100"/>
          <a:sy n="60" d="100"/>
        </p:scale>
        <p:origin x="1168"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viewProps" Target="viewProps.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4833937" y="2303859"/>
            <a:ext cx="14716126" cy="4643438"/>
          </a:xfrm>
          <a:prstGeom prst="rect">
            <a:avLst/>
          </a:prstGeom>
        </p:spPr>
        <p:txBody>
          <a:bodyPr anchor="b"/>
          <a:lstStyle/>
          <a:p>
            <a:r>
              <a:t>Title Text</a:t>
            </a:r>
          </a:p>
        </p:txBody>
      </p:sp>
      <p:sp>
        <p:nvSpPr>
          <p:cNvPr id="12" name="Shape 12"/>
          <p:cNvSpPr>
            <a:spLocks noGrp="1"/>
          </p:cNvSpPr>
          <p:nvPr>
            <p:ph type="body" sz="quarter" idx="1"/>
          </p:nvPr>
        </p:nvSpPr>
        <p:spPr>
          <a:xfrm>
            <a:off x="4833937" y="7090171"/>
            <a:ext cx="14716126" cy="1589486"/>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4833937" y="8947546"/>
            <a:ext cx="14716126" cy="647701"/>
          </a:xfrm>
          <a:prstGeom prst="rect">
            <a:avLst/>
          </a:prstGeom>
        </p:spPr>
        <p:txBody>
          <a:bodyPr anchor="t">
            <a:spAutoFit/>
          </a:bodyPr>
          <a:lstStyle>
            <a:lvl1pPr marL="0" indent="0" algn="ctr">
              <a:spcBef>
                <a:spcPts val="0"/>
              </a:spcBef>
              <a:buSzTx/>
              <a:buNone/>
              <a:defRPr sz="3200" i="1"/>
            </a:lvl1pPr>
          </a:lstStyle>
          <a:p>
            <a:r>
              <a:t>–Johnny Appleseed</a:t>
            </a:r>
          </a:p>
        </p:txBody>
      </p:sp>
      <p:sp>
        <p:nvSpPr>
          <p:cNvPr id="94" name="Shape 94"/>
          <p:cNvSpPr>
            <a:spLocks noGrp="1"/>
          </p:cNvSpPr>
          <p:nvPr>
            <p:ph type="body" sz="quarter" idx="14"/>
          </p:nvPr>
        </p:nvSpPr>
        <p:spPr>
          <a:xfrm>
            <a:off x="4833937" y="5997575"/>
            <a:ext cx="14716126" cy="863601"/>
          </a:xfrm>
          <a:prstGeom prst="rect">
            <a:avLst/>
          </a:prstGeom>
        </p:spPr>
        <p:txBody>
          <a:bodyPr>
            <a:spAutoFit/>
          </a:bodyPr>
          <a:lstStyle>
            <a:lvl1pPr marL="0" indent="0" algn="ctr">
              <a:spcBef>
                <a:spcPts val="0"/>
              </a:spcBef>
              <a:buSzTx/>
              <a:buNone/>
              <a:defRPr sz="4600">
                <a:latin typeface="+mn-lt"/>
                <a:ea typeface="+mn-ea"/>
                <a:cs typeface="+mn-cs"/>
                <a:sym typeface="Helvetica Neue Medium"/>
              </a:defRPr>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047999" y="0"/>
            <a:ext cx="18288001" cy="137160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sz="half" idx="13"/>
          </p:nvPr>
        </p:nvSpPr>
        <p:spPr>
          <a:xfrm>
            <a:off x="5334000" y="946546"/>
            <a:ext cx="13716001" cy="8304611"/>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4833937" y="9447609"/>
            <a:ext cx="14716126" cy="2000251"/>
          </a:xfrm>
          <a:prstGeom prst="rect">
            <a:avLst/>
          </a:prstGeom>
        </p:spPr>
        <p:txBody>
          <a:bodyPr anchor="b"/>
          <a:lstStyle/>
          <a:p>
            <a:r>
              <a:t>Title Text</a:t>
            </a:r>
          </a:p>
        </p:txBody>
      </p:sp>
      <p:sp>
        <p:nvSpPr>
          <p:cNvPr id="22" name="Shape 22"/>
          <p:cNvSpPr>
            <a:spLocks noGrp="1"/>
          </p:cNvSpPr>
          <p:nvPr>
            <p:ph type="body" sz="quarter" idx="1"/>
          </p:nvPr>
        </p:nvSpPr>
        <p:spPr>
          <a:xfrm>
            <a:off x="4833937" y="11465718"/>
            <a:ext cx="14716126" cy="1589486"/>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4833937" y="4536281"/>
            <a:ext cx="14716126" cy="4643438"/>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12495609" y="892968"/>
            <a:ext cx="7500938" cy="11555017"/>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4387453" y="892968"/>
            <a:ext cx="7500938" cy="5607845"/>
          </a:xfrm>
          <a:prstGeom prst="rect">
            <a:avLst/>
          </a:prstGeom>
        </p:spPr>
        <p:txBody>
          <a:bodyPr anchor="b"/>
          <a:lstStyle>
            <a:lvl1pPr>
              <a:defRPr sz="8400"/>
            </a:lvl1pPr>
          </a:lstStyle>
          <a:p>
            <a:r>
              <a:t>Title Text</a:t>
            </a:r>
          </a:p>
        </p:txBody>
      </p:sp>
      <p:sp>
        <p:nvSpPr>
          <p:cNvPr id="40" name="Shape 40"/>
          <p:cNvSpPr>
            <a:spLocks noGrp="1"/>
          </p:cNvSpPr>
          <p:nvPr>
            <p:ph type="body" sz="quarter" idx="1"/>
          </p:nvPr>
        </p:nvSpPr>
        <p:spPr>
          <a:xfrm>
            <a:off x="4387453" y="6643687"/>
            <a:ext cx="7500938" cy="5786438"/>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quarter" idx="13"/>
          </p:nvPr>
        </p:nvSpPr>
        <p:spPr>
          <a:xfrm>
            <a:off x="12495609" y="3643312"/>
            <a:ext cx="7500938" cy="8840392"/>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quarter" idx="1"/>
          </p:nvPr>
        </p:nvSpPr>
        <p:spPr>
          <a:xfrm>
            <a:off x="4387453" y="3643312"/>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xfrm>
            <a:off x="11954103" y="13073062"/>
            <a:ext cx="466269" cy="473076"/>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4387453" y="1785937"/>
            <a:ext cx="15609094" cy="101441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12495609" y="7161609"/>
            <a:ext cx="7500938" cy="5304235"/>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12495609" y="1250156"/>
            <a:ext cx="7500938" cy="5304235"/>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4387453" y="1250156"/>
            <a:ext cx="7500938" cy="11215688"/>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4387453" y="357187"/>
            <a:ext cx="15609094" cy="3036095"/>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Title Text</a:t>
            </a:r>
          </a:p>
        </p:txBody>
      </p:sp>
      <p:sp>
        <p:nvSpPr>
          <p:cNvPr id="3" name="Shape 3"/>
          <p:cNvSpPr>
            <a:spLocks noGrp="1"/>
          </p:cNvSpPr>
          <p:nvPr>
            <p:ph type="body" idx="1"/>
          </p:nvPr>
        </p:nvSpPr>
        <p:spPr>
          <a:xfrm>
            <a:off x="4387453" y="3643312"/>
            <a:ext cx="15609094" cy="8840392"/>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954103" y="13073062"/>
            <a:ext cx="466269" cy="477671"/>
          </a:xfrm>
          <a:prstGeom prst="rect">
            <a:avLst/>
          </a:prstGeom>
          <a:ln w="12700">
            <a:miter lim="400000"/>
          </a:ln>
        </p:spPr>
        <p:txBody>
          <a:bodyPr wrap="none" lIns="71437" tIns="71437" rIns="71437" bIns="71437">
            <a:spAutoFit/>
          </a:bodyPr>
          <a:lstStyle>
            <a:lvl1pPr>
              <a:defRPr sz="22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9pPr>
    </p:titleStyle>
    <p:body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1pPr>
      <a:lvl2pPr marL="0" marR="0" indent="2286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2pPr>
      <a:lvl3pPr marL="0" marR="0" indent="4572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3pPr>
      <a:lvl4pPr marL="0" marR="0" indent="6858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4pPr>
      <a:lvl5pPr marL="0" marR="0" indent="9144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5pPr>
      <a:lvl6pPr marL="0" marR="0" indent="11430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6pPr>
      <a:lvl7pPr marL="0" marR="0" indent="13716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7pPr>
      <a:lvl8pPr marL="0" marR="0" indent="16002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8pPr>
      <a:lvl9pPr marL="0" marR="0" indent="18288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www.designthinkmakebreakrepeat.com" TargetMode="External"/><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A887E17-8E5F-4643-88D4-259FEABEB189}"/>
              </a:ext>
            </a:extLst>
          </p:cNvPr>
          <p:cNvGrpSpPr/>
          <p:nvPr/>
        </p:nvGrpSpPr>
        <p:grpSpPr>
          <a:xfrm>
            <a:off x="-22552" y="-33837"/>
            <a:ext cx="24455848" cy="13295090"/>
            <a:chOff x="-22552" y="-33837"/>
            <a:chExt cx="24455848" cy="13295090"/>
          </a:xfrm>
        </p:grpSpPr>
        <p:pic>
          <p:nvPicPr>
            <p:cNvPr id="119" name="Brainwriting 6-3-5.jpeg"/>
            <p:cNvPicPr>
              <a:picLocks noChangeAspect="1"/>
            </p:cNvPicPr>
            <p:nvPr/>
          </p:nvPicPr>
          <p:blipFill>
            <a:blip r:embed="rId2"/>
            <a:srcRect t="19053" b="19053"/>
            <a:stretch>
              <a:fillRect/>
            </a:stretch>
          </p:blipFill>
          <p:spPr>
            <a:xfrm>
              <a:off x="-22552" y="-12382"/>
              <a:ext cx="24419839" cy="11336886"/>
            </a:xfrm>
            <a:prstGeom prst="rect">
              <a:avLst/>
            </a:prstGeom>
            <a:ln w="12700">
              <a:miter lim="400000"/>
            </a:ln>
          </p:spPr>
        </p:pic>
        <p:sp>
          <p:nvSpPr>
            <p:cNvPr id="120" name="Shape 120"/>
            <p:cNvSpPr/>
            <p:nvPr/>
          </p:nvSpPr>
          <p:spPr>
            <a:xfrm>
              <a:off x="585599" y="11962671"/>
              <a:ext cx="6798083" cy="10191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l">
                <a:defRPr sz="5700" b="0">
                  <a:latin typeface="Montserrat Bold"/>
                  <a:ea typeface="Montserrat Bold"/>
                  <a:cs typeface="Montserrat Bold"/>
                  <a:sym typeface="Montserrat Bold"/>
                </a:defRPr>
              </a:pPr>
              <a:r>
                <a:rPr>
                  <a:solidFill>
                    <a:srgbClr val="EE5150"/>
                  </a:solidFill>
                </a:rPr>
                <a:t>TURN TO: </a:t>
              </a:r>
              <a:r>
                <a:t>Page 28</a:t>
              </a:r>
            </a:p>
          </p:txBody>
        </p:sp>
        <p:sp>
          <p:nvSpPr>
            <p:cNvPr id="121" name="Shape 121"/>
            <p:cNvSpPr/>
            <p:nvPr/>
          </p:nvSpPr>
          <p:spPr>
            <a:xfrm>
              <a:off x="26904" y="-33837"/>
              <a:ext cx="24406392" cy="11221231"/>
            </a:xfrm>
            <a:prstGeom prst="rect">
              <a:avLst/>
            </a:prstGeom>
            <a:solidFill>
              <a:srgbClr val="000000">
                <a:alpha val="19964"/>
              </a:srgbClr>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2" name="Shape 122"/>
            <p:cNvSpPr/>
            <p:nvPr/>
          </p:nvSpPr>
          <p:spPr>
            <a:xfrm>
              <a:off x="13058" y="11257466"/>
              <a:ext cx="24406392" cy="1"/>
            </a:xfrm>
            <a:prstGeom prst="line">
              <a:avLst/>
            </a:prstGeom>
            <a:ln w="203200">
              <a:solidFill>
                <a:srgbClr val="FF283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3" name="Shape 123"/>
            <p:cNvSpPr/>
            <p:nvPr/>
          </p:nvSpPr>
          <p:spPr>
            <a:xfrm>
              <a:off x="15680118" y="12508777"/>
              <a:ext cx="8184516"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kellywritershouse, CC BY 2.0, </a:t>
              </a:r>
            </a:p>
            <a:p>
              <a:pPr algn="r">
                <a:defRPr sz="2000" b="0">
                  <a:solidFill>
                    <a:srgbClr val="919191"/>
                  </a:solidFill>
                  <a:latin typeface="Montserrat Medium"/>
                  <a:ea typeface="Montserrat Medium"/>
                  <a:cs typeface="Montserrat Medium"/>
                  <a:sym typeface="Montserrat Medium"/>
                </a:defRPr>
              </a:pPr>
              <a:r>
                <a:t>https:// www.flickr.com/photos/kellywritershouse/5529146953/</a:t>
              </a:r>
            </a:p>
          </p:txBody>
        </p:sp>
        <p:sp>
          <p:nvSpPr>
            <p:cNvPr id="124" name="Shape 124"/>
            <p:cNvSpPr/>
            <p:nvPr/>
          </p:nvSpPr>
          <p:spPr>
            <a:xfrm>
              <a:off x="-11907" y="1730111"/>
              <a:ext cx="1706341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25" name="Shape 125"/>
            <p:cNvSpPr/>
            <p:nvPr/>
          </p:nvSpPr>
          <p:spPr>
            <a:xfrm rot="5400000">
              <a:off x="16524068" y="2255272"/>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6" name="Shape 126"/>
            <p:cNvSpPr/>
            <p:nvPr/>
          </p:nvSpPr>
          <p:spPr>
            <a:xfrm>
              <a:off x="643885" y="814518"/>
              <a:ext cx="1369970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Brainwriting</a:t>
              </a:r>
            </a:p>
          </p:txBody>
        </p:sp>
        <p:sp>
          <p:nvSpPr>
            <p:cNvPr id="127" name="Shape 127"/>
            <p:cNvSpPr/>
            <p:nvPr/>
          </p:nvSpPr>
          <p:spPr>
            <a:xfrm>
              <a:off x="1205292" y="7452875"/>
              <a:ext cx="9641918" cy="11080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lvl1pPr algn="l">
                <a:defRPr sz="5700" i="1">
                  <a:solidFill>
                    <a:srgbClr val="FFFFFF"/>
                  </a:solidFill>
                  <a:latin typeface="Palatino"/>
                  <a:ea typeface="Palatino"/>
                  <a:cs typeface="Palatino"/>
                  <a:sym typeface="Palatino"/>
                </a:defRPr>
              </a:lvl1pPr>
            </a:lstStyle>
            <a:p>
              <a:r>
                <a:rPr dirty="0"/>
                <a:t>Building on </a:t>
              </a:r>
              <a:r>
                <a:rPr dirty="0" err="1"/>
                <a:t>eachother’s</a:t>
              </a:r>
              <a:r>
                <a:rPr dirty="0"/>
                <a:t> ideas</a:t>
              </a:r>
            </a:p>
          </p:txBody>
        </p:sp>
        <p:sp>
          <p:nvSpPr>
            <p:cNvPr id="128" name="Shape 128"/>
            <p:cNvSpPr/>
            <p:nvPr/>
          </p:nvSpPr>
          <p:spPr>
            <a:xfrm>
              <a:off x="8240" y="4495128"/>
              <a:ext cx="1037242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29" name="Shape 129"/>
            <p:cNvSpPr/>
            <p:nvPr/>
          </p:nvSpPr>
          <p:spPr>
            <a:xfrm rot="5400000">
              <a:off x="9840397" y="5015650"/>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0" name="Shape 130"/>
            <p:cNvSpPr/>
            <p:nvPr/>
          </p:nvSpPr>
          <p:spPr>
            <a:xfrm>
              <a:off x="504899" y="3665428"/>
              <a:ext cx="9583713"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6-3-5</a:t>
              </a:r>
            </a:p>
          </p:txBody>
        </p:sp>
      </p:gr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362EFBF-365B-464F-B012-E7BF5D9B963B}"/>
              </a:ext>
            </a:extLst>
          </p:cNvPr>
          <p:cNvGrpSpPr/>
          <p:nvPr/>
        </p:nvGrpSpPr>
        <p:grpSpPr>
          <a:xfrm>
            <a:off x="-36937" y="720955"/>
            <a:ext cx="24457874" cy="13025113"/>
            <a:chOff x="-36937" y="720955"/>
            <a:chExt cx="24457874" cy="13025113"/>
          </a:xfrm>
        </p:grpSpPr>
        <p:pic>
          <p:nvPicPr>
            <p:cNvPr id="331" name="pasted-image.pdf"/>
            <p:cNvPicPr>
              <a:picLocks noChangeAspect="1"/>
            </p:cNvPicPr>
            <p:nvPr/>
          </p:nvPicPr>
          <p:blipFill>
            <a:blip r:embed="rId2"/>
            <a:srcRect l="27630"/>
            <a:stretch>
              <a:fillRect/>
            </a:stretch>
          </p:blipFill>
          <p:spPr>
            <a:xfrm rot="10800000">
              <a:off x="4304849" y="720955"/>
              <a:ext cx="20114295" cy="13021637"/>
            </a:xfrm>
            <a:prstGeom prst="rect">
              <a:avLst/>
            </a:prstGeom>
            <a:ln w="12700">
              <a:miter lim="400000"/>
            </a:ln>
          </p:spPr>
        </p:pic>
        <p:pic>
          <p:nvPicPr>
            <p:cNvPr id="332" name="pasted-image.pdf"/>
            <p:cNvPicPr>
              <a:picLocks noChangeAspect="1"/>
            </p:cNvPicPr>
            <p:nvPr/>
          </p:nvPicPr>
          <p:blipFill>
            <a:blip r:embed="rId2"/>
            <a:srcRect t="33454" r="50402"/>
            <a:stretch>
              <a:fillRect/>
            </a:stretch>
          </p:blipFill>
          <p:spPr>
            <a:xfrm rot="10800000">
              <a:off x="-4557" y="6312722"/>
              <a:ext cx="11825051" cy="7433346"/>
            </a:xfrm>
            <a:prstGeom prst="rect">
              <a:avLst/>
            </a:prstGeom>
            <a:ln w="12700">
              <a:miter lim="400000"/>
            </a:ln>
          </p:spPr>
        </p:pic>
        <p:sp>
          <p:nvSpPr>
            <p:cNvPr id="333" name="Shape 333"/>
            <p:cNvSpPr/>
            <p:nvPr/>
          </p:nvSpPr>
          <p:spPr>
            <a:xfrm>
              <a:off x="-36937" y="12049959"/>
              <a:ext cx="24457874" cy="1"/>
            </a:xfrm>
            <a:prstGeom prst="line">
              <a:avLst/>
            </a:prstGeom>
            <a:ln w="215900">
              <a:solidFill>
                <a:srgbClr val="FFFFFF"/>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4" name="Shape 334"/>
            <p:cNvSpPr/>
            <p:nvPr/>
          </p:nvSpPr>
          <p:spPr>
            <a:xfrm>
              <a:off x="975503" y="891390"/>
              <a:ext cx="3253868" cy="4778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p>
              <a:pPr algn="l">
                <a:defRPr sz="6000" b="0">
                  <a:latin typeface="Montserrat Bold"/>
                  <a:ea typeface="Montserrat Bold"/>
                  <a:cs typeface="Montserrat Bold"/>
                  <a:sym typeface="Montserrat Bold"/>
                </a:defRPr>
              </a:pPr>
              <a:r>
                <a:t>Design.</a:t>
              </a:r>
            </a:p>
            <a:p>
              <a:pPr algn="l">
                <a:defRPr sz="6000" b="0">
                  <a:latin typeface="Montserrat Bold"/>
                  <a:ea typeface="Montserrat Bold"/>
                  <a:cs typeface="Montserrat Bold"/>
                  <a:sym typeface="Montserrat Bold"/>
                </a:defRPr>
              </a:pPr>
              <a:r>
                <a:t>Think</a:t>
              </a:r>
            </a:p>
            <a:p>
              <a:pPr algn="l">
                <a:defRPr sz="6000" b="0">
                  <a:latin typeface="Montserrat Bold"/>
                  <a:ea typeface="Montserrat Bold"/>
                  <a:cs typeface="Montserrat Bold"/>
                  <a:sym typeface="Montserrat Bold"/>
                </a:defRPr>
              </a:pPr>
              <a:r>
                <a:t>Make.</a:t>
              </a:r>
            </a:p>
            <a:p>
              <a:pPr algn="l">
                <a:defRPr sz="6000" b="0">
                  <a:latin typeface="Montserrat Bold"/>
                  <a:ea typeface="Montserrat Bold"/>
                  <a:cs typeface="Montserrat Bold"/>
                  <a:sym typeface="Montserrat Bold"/>
                </a:defRPr>
              </a:pPr>
              <a:r>
                <a:t>Break. </a:t>
              </a:r>
            </a:p>
            <a:p>
              <a:pPr algn="l">
                <a:defRPr sz="6000" b="0">
                  <a:latin typeface="Montserrat Bold"/>
                  <a:ea typeface="Montserrat Bold"/>
                  <a:cs typeface="Montserrat Bold"/>
                  <a:sym typeface="Montserrat Bold"/>
                </a:defRPr>
              </a:pPr>
              <a:r>
                <a:t>Repeat.</a:t>
              </a:r>
            </a:p>
          </p:txBody>
        </p:sp>
        <p:sp>
          <p:nvSpPr>
            <p:cNvPr id="335" name="Shape 335"/>
            <p:cNvSpPr/>
            <p:nvPr/>
          </p:nvSpPr>
          <p:spPr>
            <a:xfrm>
              <a:off x="8634748" y="2755150"/>
              <a:ext cx="14424722" cy="2606482"/>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b="0">
                  <a:solidFill>
                    <a:srgbClr val="FFFFFF"/>
                  </a:solidFill>
                  <a:latin typeface="Montserrat Bold"/>
                  <a:ea typeface="Montserrat Bold"/>
                  <a:cs typeface="Montserrat Bold"/>
                  <a:sym typeface="Montserrat Bold"/>
                </a:defRPr>
              </a:pPr>
              <a:r>
                <a:rPr dirty="0"/>
                <a:t>This work is licensed under a Creative Commons Attribution-</a:t>
              </a:r>
              <a:r>
                <a:rPr dirty="0" err="1"/>
                <a:t>NonCommercial</a:t>
              </a:r>
              <a:r>
                <a:rPr dirty="0"/>
                <a:t>-</a:t>
              </a:r>
              <a:r>
                <a:rPr dirty="0" err="1"/>
                <a:t>ShareAlike</a:t>
              </a:r>
              <a:r>
                <a:rPr dirty="0"/>
                <a:t> 4.0 International License. Designed by the authors of “Design. Think. Make. Break. Repeat. A Handbook of Methods” (BIS Publishers).</a:t>
              </a:r>
            </a:p>
            <a:p>
              <a:pPr algn="l" defTabSz="457200">
                <a:defRPr b="0">
                  <a:solidFill>
                    <a:srgbClr val="FFFFFF"/>
                  </a:solidFill>
                  <a:latin typeface="Montserrat Bold"/>
                  <a:ea typeface="Montserrat Bold"/>
                  <a:cs typeface="Montserrat Bold"/>
                  <a:sym typeface="Montserrat Bold"/>
                </a:defRPr>
              </a:pPr>
              <a:r>
                <a:rPr u="sng" dirty="0">
                  <a:solidFill>
                    <a:schemeClr val="bg1"/>
                  </a:solidFill>
                  <a:hlinkClick r:id="rId3">
                    <a:extLst>
                      <a:ext uri="{A12FA001-AC4F-418D-AE19-62706E023703}">
                        <ahyp:hlinkClr xmlns:ahyp="http://schemas.microsoft.com/office/drawing/2018/hyperlinkcolor" val="tx"/>
                      </a:ext>
                    </a:extLst>
                  </a:hlinkClick>
                </a:rPr>
                <a:t>www.designthinkmakebreakrepeat.com</a:t>
              </a:r>
            </a:p>
          </p:txBody>
        </p:sp>
        <p:sp>
          <p:nvSpPr>
            <p:cNvPr id="336" name="Shape 336"/>
            <p:cNvSpPr/>
            <p:nvPr/>
          </p:nvSpPr>
          <p:spPr>
            <a:xfrm>
              <a:off x="746861" y="6774665"/>
              <a:ext cx="23078331" cy="47275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sz="4000" b="0">
                  <a:solidFill>
                    <a:srgbClr val="FFFFFF"/>
                  </a:solidFill>
                  <a:latin typeface="Montserrat Medium"/>
                  <a:ea typeface="Montserrat Medium"/>
                  <a:cs typeface="Montserrat Medium"/>
                  <a:sym typeface="Montserrat Medium"/>
                </a:defRPr>
              </a:pPr>
              <a:r>
                <a:t>How to use these slides</a:t>
              </a:r>
            </a:p>
            <a:p>
              <a:pPr algn="l" defTabSz="457200">
                <a:defRPr b="0" i="1">
                  <a:solidFill>
                    <a:srgbClr val="FFFFFF"/>
                  </a:solidFill>
                  <a:latin typeface="Montserrat-Italic"/>
                  <a:ea typeface="Montserrat-Italic"/>
                  <a:cs typeface="Montserrat-Italic"/>
                  <a:sym typeface="Montserrat-Italic"/>
                </a:defRPr>
              </a:pPr>
              <a:r>
                <a:t>These companion slides for the published book “Design Think Make Break Repeat: A Handbook of Methods”, support facilitation of the published exercises during workshops, tutorials or other guided design sessions. </a:t>
              </a:r>
            </a:p>
            <a:p>
              <a:pPr algn="l" defTabSz="457200">
                <a:defRPr b="0" i="1">
                  <a:solidFill>
                    <a:srgbClr val="FFFFFF"/>
                  </a:solidFill>
                  <a:latin typeface="Montserrat-Italic"/>
                  <a:ea typeface="Montserrat-Italic"/>
                  <a:cs typeface="Montserrat-Italic"/>
                  <a:sym typeface="Montserrat-Italic"/>
                </a:defRPr>
              </a:pPr>
              <a:endParaRPr/>
            </a:p>
            <a:p>
              <a:pPr algn="l" defTabSz="457200">
                <a:defRPr b="0" i="1">
                  <a:solidFill>
                    <a:srgbClr val="FFFFFF"/>
                  </a:solidFill>
                  <a:latin typeface="Montserrat-Italic"/>
                  <a:ea typeface="Montserrat-Italic"/>
                  <a:cs typeface="Montserrat-Italic"/>
                  <a:sym typeface="Montserrat-Italic"/>
                </a:defRPr>
              </a:pPr>
              <a:r>
                <a:rPr b="1">
                  <a:latin typeface="Montserrat-BoldItalic"/>
                  <a:ea typeface="Montserrat-BoldItalic"/>
                  <a:cs typeface="Montserrat-BoldItalic"/>
                  <a:sym typeface="Montserrat-BoldItalic"/>
                </a:rPr>
                <a:t>Slide 1: Title.</a:t>
              </a:r>
              <a:r>
                <a:t> Introduce the method, using the description from the book.</a:t>
              </a:r>
            </a:p>
            <a:p>
              <a:pPr algn="l" defTabSz="457200">
                <a:defRPr i="1">
                  <a:solidFill>
                    <a:srgbClr val="FFFFFF"/>
                  </a:solidFill>
                  <a:latin typeface="Montserrat-BoldItalic"/>
                  <a:ea typeface="Montserrat-BoldItalic"/>
                  <a:cs typeface="Montserrat-BoldItalic"/>
                  <a:sym typeface="Montserrat-BoldItalic"/>
                </a:defRPr>
              </a:pPr>
              <a:r>
                <a:t>Slide 2: Examples. </a:t>
              </a:r>
              <a:r>
                <a:rPr b="0">
                  <a:latin typeface="Montserrat-Italic"/>
                  <a:ea typeface="Montserrat-Italic"/>
                  <a:cs typeface="Montserrat-Italic"/>
                  <a:sym typeface="Montserrat-Italic"/>
                </a:rPr>
                <a:t>Use this slide to add your own images/examples of the method in use, or extra information.</a:t>
              </a:r>
              <a:r>
                <a:t> </a:t>
              </a:r>
            </a:p>
            <a:p>
              <a:pPr algn="l" defTabSz="457200">
                <a:defRPr i="1">
                  <a:solidFill>
                    <a:srgbClr val="FFFFFF"/>
                  </a:solidFill>
                  <a:latin typeface="Montserrat-BoldItalic"/>
                  <a:ea typeface="Montserrat-BoldItalic"/>
                  <a:cs typeface="Montserrat-BoldItalic"/>
                  <a:sym typeface="Montserrat-BoldItalic"/>
                </a:defRPr>
              </a:pPr>
              <a:r>
                <a:t>Slide 3+: Steps. </a:t>
              </a:r>
              <a:r>
                <a:rPr b="0">
                  <a:latin typeface="Montserrat-Italic"/>
                  <a:ea typeface="Montserrat-Italic"/>
                  <a:cs typeface="Montserrat-Italic"/>
                  <a:sym typeface="Montserrat-Italic"/>
                </a:rPr>
                <a:t>Use one slide for each step of the method, to track timing and progress. The tip boxes can be used to offer extra guidance for specific steps, where needed. </a:t>
              </a:r>
            </a:p>
            <a:p>
              <a:pPr algn="l" defTabSz="457200">
                <a:defRPr i="1">
                  <a:solidFill>
                    <a:srgbClr val="FFFFFF"/>
                  </a:solidFill>
                  <a:latin typeface="Montserrat-BoldItalic"/>
                  <a:ea typeface="Montserrat-BoldItalic"/>
                  <a:cs typeface="Montserrat-BoldItalic"/>
                  <a:sym typeface="Montserrat-BoldItalic"/>
                </a:defRPr>
              </a:pPr>
              <a:r>
                <a:t>Slide 4: Sharing. </a:t>
              </a:r>
              <a:r>
                <a:rPr b="0">
                  <a:latin typeface="Montserrat-Italic"/>
                  <a:ea typeface="Montserrat-Italic"/>
                  <a:cs typeface="Montserrat-Italic"/>
                  <a:sym typeface="Montserrat-Italic"/>
                </a:rPr>
                <a:t>Results of the exercise are shared and discussed, in an appropriate format.</a:t>
              </a:r>
            </a:p>
          </p:txBody>
        </p:sp>
        <p:sp>
          <p:nvSpPr>
            <p:cNvPr id="337" name="Shape 337"/>
            <p:cNvSpPr/>
            <p:nvPr/>
          </p:nvSpPr>
          <p:spPr>
            <a:xfrm>
              <a:off x="16322992" y="12661177"/>
              <a:ext cx="7541642"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FFFFFF"/>
                  </a:solidFill>
                  <a:latin typeface="Montserrat Medium"/>
                  <a:ea typeface="Montserrat Medium"/>
                  <a:cs typeface="Montserrat Medium"/>
                  <a:sym typeface="Montserrat Medium"/>
                </a:defRPr>
              </a:lvl1pPr>
            </a:lstStyle>
            <a:p>
              <a:r>
                <a:t>Slide design by: Hamish Henderson, Madeleine Borthwick</a:t>
              </a:r>
            </a:p>
          </p:txBody>
        </p:sp>
      </p:gr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E5150"/>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37141AE3-7F5B-0C48-A0D9-2A776FD3E7AD}"/>
              </a:ext>
            </a:extLst>
          </p:cNvPr>
          <p:cNvGrpSpPr/>
          <p:nvPr/>
        </p:nvGrpSpPr>
        <p:grpSpPr>
          <a:xfrm>
            <a:off x="-203436" y="-375470"/>
            <a:ext cx="19544897" cy="5562601"/>
            <a:chOff x="-203436" y="-375470"/>
            <a:chExt cx="19544897" cy="5562601"/>
          </a:xfrm>
        </p:grpSpPr>
        <p:sp>
          <p:nvSpPr>
            <p:cNvPr id="132" name="Shape 132"/>
            <p:cNvSpPr/>
            <p:nvPr/>
          </p:nvSpPr>
          <p:spPr>
            <a:xfrm>
              <a:off x="5037" y="-375470"/>
              <a:ext cx="17058978" cy="5562601"/>
            </a:xfrm>
            <a:prstGeom prst="rect">
              <a:avLst/>
            </a:prstGeom>
            <a:solidFill>
              <a:srgbClr val="FFFFFF"/>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33" name="Shape 133"/>
            <p:cNvSpPr/>
            <p:nvPr/>
          </p:nvSpPr>
          <p:spPr>
            <a:xfrm rot="5400000">
              <a:off x="15615657" y="1429342"/>
              <a:ext cx="5169185" cy="22824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4" name="Shape 134"/>
            <p:cNvSpPr/>
            <p:nvPr/>
          </p:nvSpPr>
          <p:spPr>
            <a:xfrm>
              <a:off x="-203436" y="-94860"/>
              <a:ext cx="15035828" cy="4924425"/>
            </a:xfrm>
            <a:prstGeom prst="rect">
              <a:avLst/>
            </a:prstGeom>
            <a:ln w="12700">
              <a:miter lim="400000"/>
            </a:ln>
            <a:extLst>
              <a:ext uri="{C572A759-6A51-4108-AA02-DFA0A04FC94B}">
                <ma14:wrappingTextBoxFlag xmlns="" xmlns:ma14="http://schemas.microsoft.com/office/mac/drawingml/2011/main" val="1"/>
              </a:ext>
            </a:extLst>
          </p:spPr>
          <p:txBody>
            <a:bodyPr wrap="square" lIns="0" tIns="0" rIns="0" bIns="0" anchor="ctr">
              <a:spAutoFit/>
            </a:bodyPr>
            <a:lstStyle/>
            <a:p>
              <a:pPr lvl="3" algn="l" defTabSz="642937">
                <a:defRPr sz="16000" b="0" spc="-319">
                  <a:solidFill>
                    <a:srgbClr val="EE5150"/>
                  </a:solidFill>
                  <a:latin typeface="Montserrat Bold"/>
                  <a:ea typeface="Montserrat Bold"/>
                  <a:cs typeface="Montserrat Bold"/>
                  <a:sym typeface="Montserrat Bold"/>
                </a:defRPr>
              </a:pPr>
              <a:r>
                <a:rPr dirty="0"/>
                <a:t>Brainwriting</a:t>
              </a:r>
              <a:r>
                <a:rPr lang="zh-CN" altLang="en-US" dirty="0"/>
                <a:t> </a:t>
              </a:r>
              <a:r>
                <a:rPr lang="en-AU" altLang="zh-CN" dirty="0"/>
                <a:t>			</a:t>
              </a:r>
              <a:r>
                <a:rPr dirty="0"/>
                <a:t>6-3-5</a:t>
              </a:r>
            </a:p>
          </p:txBody>
        </p:sp>
      </p:grpSp>
      <p:sp>
        <p:nvSpPr>
          <p:cNvPr id="135" name="Shape 135"/>
          <p:cNvSpPr/>
          <p:nvPr/>
        </p:nvSpPr>
        <p:spPr>
          <a:xfrm>
            <a:off x="18745136" y="12661177"/>
            <a:ext cx="5119498"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rPr>
                <a:solidFill>
                  <a:srgbClr val="FFFFFF"/>
                </a:solidFill>
              </a:rPr>
              <a:t>Image Attribution: Lorum ipsum dolor</a:t>
            </a:r>
            <a:r>
              <a:t> </a:t>
            </a:r>
          </a:p>
        </p:txBody>
      </p:sp>
      <p:sp>
        <p:nvSpPr>
          <p:cNvPr id="136" name="Shape 136"/>
          <p:cNvSpPr/>
          <p:nvPr/>
        </p:nvSpPr>
        <p:spPr>
          <a:xfrm>
            <a:off x="688027" y="5976336"/>
            <a:ext cx="3419298" cy="9810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defTabSz="457200">
              <a:lnSpc>
                <a:spcPts val="7500"/>
              </a:lnSpc>
              <a:defRPr sz="5400" b="0">
                <a:solidFill>
                  <a:srgbClr val="FFFFFF"/>
                </a:solidFill>
                <a:latin typeface="Montserrat Bold"/>
                <a:ea typeface="Montserrat Bold"/>
                <a:cs typeface="Montserrat Bold"/>
                <a:sym typeface="Montserrat Bold"/>
              </a:defRPr>
            </a:lvl1pPr>
          </a:lstStyle>
          <a:p>
            <a:r>
              <a:t>Example:</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p:nvPr/>
        </p:nvSpPr>
        <p:spPr>
          <a:xfrm>
            <a:off x="945158"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153" name="Shape 153"/>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154" name="Shape 154"/>
          <p:cNvSpPr/>
          <p:nvPr/>
        </p:nvSpPr>
        <p:spPr>
          <a:xfrm>
            <a:off x="153602"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155" name="Shape 155"/>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163" name="Shape 163"/>
          <p:cNvSpPr/>
          <p:nvPr/>
        </p:nvSpPr>
        <p:spPr>
          <a:xfrm>
            <a:off x="12849235"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165" name="Shape 165"/>
          <p:cNvSpPr/>
          <p:nvPr/>
        </p:nvSpPr>
        <p:spPr>
          <a:xfrm>
            <a:off x="16817258"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[20 mins] </a:t>
            </a:r>
          </a:p>
        </p:txBody>
      </p:sp>
      <p:grpSp>
        <p:nvGrpSpPr>
          <p:cNvPr id="2" name="Group 1">
            <a:extLst>
              <a:ext uri="{FF2B5EF4-FFF2-40B4-BE49-F238E27FC236}">
                <a16:creationId xmlns:a16="http://schemas.microsoft.com/office/drawing/2014/main" id="{B4083427-5398-4040-A576-A76730838C4C}"/>
              </a:ext>
            </a:extLst>
          </p:cNvPr>
          <p:cNvGrpSpPr/>
          <p:nvPr/>
        </p:nvGrpSpPr>
        <p:grpSpPr>
          <a:xfrm>
            <a:off x="-11907" y="-457200"/>
            <a:ext cx="24474866" cy="13718453"/>
            <a:chOff x="-11907" y="-457200"/>
            <a:chExt cx="24474866" cy="13718453"/>
          </a:xfrm>
        </p:grpSpPr>
        <p:pic>
          <p:nvPicPr>
            <p:cNvPr id="138" name="Brainwriting 6-3-5.jpeg"/>
            <p:cNvPicPr>
              <a:picLocks noChangeAspect="1"/>
            </p:cNvPicPr>
            <p:nvPr/>
          </p:nvPicPr>
          <p:blipFill>
            <a:blip r:embed="rId2"/>
            <a:srcRect t="29770" b="29770"/>
            <a:stretch>
              <a:fillRect/>
            </a:stretch>
          </p:blipFill>
          <p:spPr>
            <a:xfrm>
              <a:off x="1212" y="-9608"/>
              <a:ext cx="19473580" cy="5909701"/>
            </a:xfrm>
            <a:prstGeom prst="rect">
              <a:avLst/>
            </a:prstGeom>
            <a:ln w="12700">
              <a:miter lim="400000"/>
            </a:ln>
          </p:spPr>
        </p:pic>
        <p:sp>
          <p:nvSpPr>
            <p:cNvPr id="139" name="Shape 139"/>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0" name="Shape 140"/>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1" name="Shape 141"/>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2" name="Shape 142"/>
            <p:cNvSpPr/>
            <p:nvPr/>
          </p:nvSpPr>
          <p:spPr>
            <a:xfrm>
              <a:off x="19212262" y="1548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28</a:t>
              </a:r>
            </a:p>
          </p:txBody>
        </p:sp>
        <p:sp>
          <p:nvSpPr>
            <p:cNvPr id="143" name="Shape 143"/>
            <p:cNvSpPr/>
            <p:nvPr/>
          </p:nvSpPr>
          <p:spPr>
            <a:xfrm>
              <a:off x="1334644" y="6636377"/>
              <a:ext cx="21354888" cy="16287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generate a range of concepts by building on each other’s ideas. Use the provided template (p.165) or an A4 sheet folded into 3x6 rectangles. You can also vary the number of people, e.g. brainwriting 4-3-5 with four people. </a:t>
              </a:r>
            </a:p>
          </p:txBody>
        </p:sp>
        <p:sp>
          <p:nvSpPr>
            <p:cNvPr id="144" name="Shape 144"/>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5" name="Shape 145"/>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146" name="Shape 146"/>
            <p:cNvSpPr/>
            <p:nvPr/>
          </p:nvSpPr>
          <p:spPr>
            <a:xfrm>
              <a:off x="19245132" y="3795758"/>
              <a:ext cx="4976750" cy="1082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rPr dirty="0"/>
                <a:t>YOU WILL NEED</a:t>
              </a:r>
              <a:br>
                <a:rPr dirty="0"/>
              </a:br>
              <a:r>
                <a:rPr dirty="0"/>
                <a:t>4–6 people, pens, paper  </a:t>
              </a:r>
            </a:p>
          </p:txBody>
        </p:sp>
        <p:sp>
          <p:nvSpPr>
            <p:cNvPr id="147" name="Shape 147"/>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8" name="Shape 148"/>
            <p:cNvSpPr/>
            <p:nvPr/>
          </p:nvSpPr>
          <p:spPr>
            <a:xfrm>
              <a:off x="1478213"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149" name="Shape 149"/>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150" name="Shape 150"/>
            <p:cNvSpPr/>
            <p:nvPr/>
          </p:nvSpPr>
          <p:spPr>
            <a:xfrm>
              <a:off x="544623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151" name="Shape 151"/>
            <p:cNvSpPr/>
            <p:nvPr/>
          </p:nvSpPr>
          <p:spPr>
            <a:xfrm>
              <a:off x="1735031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156" name="Shape 156"/>
            <p:cNvSpPr/>
            <p:nvPr/>
          </p:nvSpPr>
          <p:spPr>
            <a:xfrm>
              <a:off x="-11907" y="460111"/>
              <a:ext cx="14420518"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57" name="Shape 157"/>
            <p:cNvSpPr/>
            <p:nvPr/>
          </p:nvSpPr>
          <p:spPr>
            <a:xfrm rot="5400000">
              <a:off x="13883564" y="985272"/>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58" name="Shape 158"/>
            <p:cNvSpPr/>
            <p:nvPr/>
          </p:nvSpPr>
          <p:spPr>
            <a:xfrm>
              <a:off x="504899" y="-457200"/>
              <a:ext cx="1356878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Brainwriting</a:t>
              </a:r>
            </a:p>
          </p:txBody>
        </p:sp>
        <p:sp>
          <p:nvSpPr>
            <p:cNvPr id="159" name="Shape 159"/>
            <p:cNvSpPr/>
            <p:nvPr/>
          </p:nvSpPr>
          <p:spPr>
            <a:xfrm>
              <a:off x="8240" y="3225128"/>
              <a:ext cx="1037242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60" name="Shape 160"/>
            <p:cNvSpPr/>
            <p:nvPr/>
          </p:nvSpPr>
          <p:spPr>
            <a:xfrm rot="5400000">
              <a:off x="9840397" y="3745650"/>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61" name="Shape 161"/>
            <p:cNvSpPr/>
            <p:nvPr/>
          </p:nvSpPr>
          <p:spPr>
            <a:xfrm>
              <a:off x="504899" y="2394000"/>
              <a:ext cx="9583713"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6-3-5</a:t>
              </a:r>
            </a:p>
          </p:txBody>
        </p:sp>
        <p:sp>
          <p:nvSpPr>
            <p:cNvPr id="162" name="Shape 162"/>
            <p:cNvSpPr/>
            <p:nvPr/>
          </p:nvSpPr>
          <p:spPr>
            <a:xfrm>
              <a:off x="9414264"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164" name="Shape 164"/>
            <p:cNvSpPr/>
            <p:nvPr/>
          </p:nvSpPr>
          <p:spPr>
            <a:xfrm>
              <a:off x="13382290"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166" name="Shape 166"/>
            <p:cNvSpPr/>
            <p:nvPr/>
          </p:nvSpPr>
          <p:spPr>
            <a:xfrm>
              <a:off x="15680118" y="12508777"/>
              <a:ext cx="8184516"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kellywritershouse, CC BY 2.0, </a:t>
              </a:r>
            </a:p>
            <a:p>
              <a:pPr algn="r">
                <a:defRPr sz="2000" b="0">
                  <a:solidFill>
                    <a:srgbClr val="919191"/>
                  </a:solidFill>
                  <a:latin typeface="Montserrat Medium"/>
                  <a:ea typeface="Montserrat Medium"/>
                  <a:cs typeface="Montserrat Medium"/>
                  <a:sym typeface="Montserrat Medium"/>
                </a:defRPr>
              </a:pPr>
              <a:r>
                <a:t>https:// www.flickr.com/photos/kellywritershouse/5529146953/</a:t>
              </a:r>
            </a:p>
          </p:txBody>
        </p:sp>
      </p:grpSp>
      <p:sp>
        <p:nvSpPr>
          <p:cNvPr id="167" name="Shape 167"/>
          <p:cNvSpPr/>
          <p:nvPr/>
        </p:nvSpPr>
        <p:spPr>
          <a:xfrm>
            <a:off x="207852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Shape 183"/>
          <p:cNvSpPr/>
          <p:nvPr/>
        </p:nvSpPr>
        <p:spPr>
          <a:xfrm>
            <a:off x="945158"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184" name="Shape 184"/>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185" name="Shape 185"/>
          <p:cNvSpPr/>
          <p:nvPr/>
        </p:nvSpPr>
        <p:spPr>
          <a:xfrm>
            <a:off x="4121628" y="11163560"/>
            <a:ext cx="3687763"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186" name="Shape 186"/>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194" name="Shape 194"/>
          <p:cNvSpPr/>
          <p:nvPr/>
        </p:nvSpPr>
        <p:spPr>
          <a:xfrm>
            <a:off x="12849235"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196" name="Shape 196"/>
          <p:cNvSpPr/>
          <p:nvPr/>
        </p:nvSpPr>
        <p:spPr>
          <a:xfrm>
            <a:off x="16817258"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[20 mins] </a:t>
            </a:r>
          </a:p>
        </p:txBody>
      </p:sp>
      <p:grpSp>
        <p:nvGrpSpPr>
          <p:cNvPr id="3" name="Group 2">
            <a:extLst>
              <a:ext uri="{FF2B5EF4-FFF2-40B4-BE49-F238E27FC236}">
                <a16:creationId xmlns:a16="http://schemas.microsoft.com/office/drawing/2014/main" id="{CE94B66C-6E9B-C142-8363-DBE0F11500C1}"/>
              </a:ext>
            </a:extLst>
          </p:cNvPr>
          <p:cNvGrpSpPr/>
          <p:nvPr/>
        </p:nvGrpSpPr>
        <p:grpSpPr>
          <a:xfrm>
            <a:off x="-11907" y="-457200"/>
            <a:ext cx="24474866" cy="13718453"/>
            <a:chOff x="-11907" y="-457200"/>
            <a:chExt cx="24474866" cy="13718453"/>
          </a:xfrm>
        </p:grpSpPr>
        <p:pic>
          <p:nvPicPr>
            <p:cNvPr id="169" name="Brainwriting 6-3-5.jpeg"/>
            <p:cNvPicPr>
              <a:picLocks noChangeAspect="1"/>
            </p:cNvPicPr>
            <p:nvPr/>
          </p:nvPicPr>
          <p:blipFill>
            <a:blip r:embed="rId2"/>
            <a:srcRect t="29770" b="29770"/>
            <a:stretch>
              <a:fillRect/>
            </a:stretch>
          </p:blipFill>
          <p:spPr>
            <a:xfrm>
              <a:off x="1212" y="-9608"/>
              <a:ext cx="19473580" cy="5909701"/>
            </a:xfrm>
            <a:prstGeom prst="rect">
              <a:avLst/>
            </a:prstGeom>
            <a:ln w="12700">
              <a:miter lim="400000"/>
            </a:ln>
          </p:spPr>
        </p:pic>
        <p:sp>
          <p:nvSpPr>
            <p:cNvPr id="170" name="Shape 170"/>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1" name="Shape 171"/>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2" name="Shape 172"/>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3" name="Shape 173"/>
            <p:cNvSpPr/>
            <p:nvPr/>
          </p:nvSpPr>
          <p:spPr>
            <a:xfrm>
              <a:off x="19212262" y="1548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28</a:t>
              </a:r>
            </a:p>
          </p:txBody>
        </p:sp>
        <p:sp>
          <p:nvSpPr>
            <p:cNvPr id="174" name="Shape 174"/>
            <p:cNvSpPr/>
            <p:nvPr/>
          </p:nvSpPr>
          <p:spPr>
            <a:xfrm>
              <a:off x="1334644" y="6636377"/>
              <a:ext cx="21354888" cy="16287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generate a range of concepts by building on each other’s ideas. Use the provided template (p.165) or an A4 sheet folded into 3x6 rectangles. You can also vary the number of people, e.g. brainwriting 4-3-5 with four people. </a:t>
              </a:r>
            </a:p>
          </p:txBody>
        </p:sp>
        <p:sp>
          <p:nvSpPr>
            <p:cNvPr id="175" name="Shape 175"/>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6" name="Shape 176"/>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177" name="Shape 177"/>
            <p:cNvSpPr/>
            <p:nvPr/>
          </p:nvSpPr>
          <p:spPr>
            <a:xfrm>
              <a:off x="19245132" y="3795758"/>
              <a:ext cx="4976750" cy="1082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t>4–6 people, pens, paper  </a:t>
              </a:r>
            </a:p>
          </p:txBody>
        </p:sp>
        <p:sp>
          <p:nvSpPr>
            <p:cNvPr id="178" name="Shape 178"/>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9" name="Shape 179"/>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180" name="Shape 180"/>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181" name="Shape 181"/>
            <p:cNvSpPr/>
            <p:nvPr/>
          </p:nvSpPr>
          <p:spPr>
            <a:xfrm>
              <a:off x="5446239" y="91950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182" name="Shape 182"/>
            <p:cNvSpPr/>
            <p:nvPr/>
          </p:nvSpPr>
          <p:spPr>
            <a:xfrm>
              <a:off x="1735031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187" name="Shape 187"/>
            <p:cNvSpPr/>
            <p:nvPr/>
          </p:nvSpPr>
          <p:spPr>
            <a:xfrm>
              <a:off x="-11907" y="460111"/>
              <a:ext cx="14420518"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88" name="Shape 188"/>
            <p:cNvSpPr/>
            <p:nvPr/>
          </p:nvSpPr>
          <p:spPr>
            <a:xfrm rot="5400000">
              <a:off x="13883564" y="985272"/>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89" name="Shape 189"/>
            <p:cNvSpPr/>
            <p:nvPr/>
          </p:nvSpPr>
          <p:spPr>
            <a:xfrm>
              <a:off x="504899" y="-457200"/>
              <a:ext cx="1356878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Brainwriting</a:t>
              </a:r>
            </a:p>
          </p:txBody>
        </p:sp>
        <p:sp>
          <p:nvSpPr>
            <p:cNvPr id="190" name="Shape 190"/>
            <p:cNvSpPr/>
            <p:nvPr/>
          </p:nvSpPr>
          <p:spPr>
            <a:xfrm>
              <a:off x="8240" y="3225128"/>
              <a:ext cx="1037242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91" name="Shape 191"/>
            <p:cNvSpPr/>
            <p:nvPr/>
          </p:nvSpPr>
          <p:spPr>
            <a:xfrm rot="5400000">
              <a:off x="9840397" y="3745650"/>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92" name="Shape 192"/>
            <p:cNvSpPr/>
            <p:nvPr/>
          </p:nvSpPr>
          <p:spPr>
            <a:xfrm>
              <a:off x="504899" y="2394000"/>
              <a:ext cx="9583713"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6-3-5</a:t>
              </a:r>
            </a:p>
          </p:txBody>
        </p:sp>
        <p:sp>
          <p:nvSpPr>
            <p:cNvPr id="193" name="Shape 193"/>
            <p:cNvSpPr/>
            <p:nvPr/>
          </p:nvSpPr>
          <p:spPr>
            <a:xfrm>
              <a:off x="9414264"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195" name="Shape 195"/>
            <p:cNvSpPr/>
            <p:nvPr/>
          </p:nvSpPr>
          <p:spPr>
            <a:xfrm>
              <a:off x="13382290"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197" name="Shape 197"/>
            <p:cNvSpPr/>
            <p:nvPr/>
          </p:nvSpPr>
          <p:spPr>
            <a:xfrm>
              <a:off x="15680118" y="12508777"/>
              <a:ext cx="8184516"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kellywritershouse, CC BY 2.0, </a:t>
              </a:r>
            </a:p>
            <a:p>
              <a:pPr algn="r">
                <a:defRPr sz="2000" b="0">
                  <a:solidFill>
                    <a:srgbClr val="919191"/>
                  </a:solidFill>
                  <a:latin typeface="Montserrat Medium"/>
                  <a:ea typeface="Montserrat Medium"/>
                  <a:cs typeface="Montserrat Medium"/>
                  <a:sym typeface="Montserrat Medium"/>
                </a:defRPr>
              </a:pPr>
              <a:r>
                <a:t>https:// www.flickr.com/photos/kellywritershouse/5529146953/</a:t>
              </a:r>
            </a:p>
          </p:txBody>
        </p:sp>
      </p:grpSp>
      <p:sp>
        <p:nvSpPr>
          <p:cNvPr id="198" name="Shape 198"/>
          <p:cNvSpPr/>
          <p:nvPr/>
        </p:nvSpPr>
        <p:spPr>
          <a:xfrm>
            <a:off x="207852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Shape 214"/>
          <p:cNvSpPr/>
          <p:nvPr/>
        </p:nvSpPr>
        <p:spPr>
          <a:xfrm>
            <a:off x="945158"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215" name="Shape 215"/>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216" name="Shape 216"/>
          <p:cNvSpPr/>
          <p:nvPr/>
        </p:nvSpPr>
        <p:spPr>
          <a:xfrm>
            <a:off x="8089654" y="11163560"/>
            <a:ext cx="3687763"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217" name="Shape 217"/>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225" name="Shape 225"/>
          <p:cNvSpPr/>
          <p:nvPr/>
        </p:nvSpPr>
        <p:spPr>
          <a:xfrm>
            <a:off x="12849235"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227" name="Shape 227"/>
          <p:cNvSpPr/>
          <p:nvPr/>
        </p:nvSpPr>
        <p:spPr>
          <a:xfrm>
            <a:off x="16817258"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[20 mins] </a:t>
            </a:r>
          </a:p>
        </p:txBody>
      </p:sp>
      <p:grpSp>
        <p:nvGrpSpPr>
          <p:cNvPr id="2" name="Group 1">
            <a:extLst>
              <a:ext uri="{FF2B5EF4-FFF2-40B4-BE49-F238E27FC236}">
                <a16:creationId xmlns:a16="http://schemas.microsoft.com/office/drawing/2014/main" id="{811DE168-64E0-0E45-BFFF-AD031C9A6696}"/>
              </a:ext>
            </a:extLst>
          </p:cNvPr>
          <p:cNvGrpSpPr/>
          <p:nvPr/>
        </p:nvGrpSpPr>
        <p:grpSpPr>
          <a:xfrm>
            <a:off x="-11907" y="-457200"/>
            <a:ext cx="24474866" cy="13718453"/>
            <a:chOff x="-11907" y="-457200"/>
            <a:chExt cx="24474866" cy="13718453"/>
          </a:xfrm>
        </p:grpSpPr>
        <p:pic>
          <p:nvPicPr>
            <p:cNvPr id="200" name="Brainwriting 6-3-5.jpeg"/>
            <p:cNvPicPr>
              <a:picLocks noChangeAspect="1"/>
            </p:cNvPicPr>
            <p:nvPr/>
          </p:nvPicPr>
          <p:blipFill>
            <a:blip r:embed="rId2"/>
            <a:srcRect t="29770" b="29770"/>
            <a:stretch>
              <a:fillRect/>
            </a:stretch>
          </p:blipFill>
          <p:spPr>
            <a:xfrm>
              <a:off x="1212" y="-9608"/>
              <a:ext cx="19473580" cy="5909701"/>
            </a:xfrm>
            <a:prstGeom prst="rect">
              <a:avLst/>
            </a:prstGeom>
            <a:ln w="12700">
              <a:miter lim="400000"/>
            </a:ln>
          </p:spPr>
        </p:pic>
        <p:sp>
          <p:nvSpPr>
            <p:cNvPr id="201" name="Shape 201"/>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02" name="Shape 202"/>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03" name="Shape 203"/>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04" name="Shape 204"/>
            <p:cNvSpPr/>
            <p:nvPr/>
          </p:nvSpPr>
          <p:spPr>
            <a:xfrm>
              <a:off x="19212262" y="1548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28</a:t>
              </a:r>
            </a:p>
          </p:txBody>
        </p:sp>
        <p:sp>
          <p:nvSpPr>
            <p:cNvPr id="205" name="Shape 205"/>
            <p:cNvSpPr/>
            <p:nvPr/>
          </p:nvSpPr>
          <p:spPr>
            <a:xfrm>
              <a:off x="1334644" y="6636377"/>
              <a:ext cx="21354888" cy="16287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generate a range of concepts by building on each other’s ideas. Use the provided template (p.165) or an A4 sheet folded into 3x6 rectangles. You can also vary the number of people, e.g. brainwriting 4-3-5 with four people. </a:t>
              </a:r>
            </a:p>
          </p:txBody>
        </p:sp>
        <p:sp>
          <p:nvSpPr>
            <p:cNvPr id="206" name="Shape 206"/>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07" name="Shape 207"/>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08" name="Shape 208"/>
            <p:cNvSpPr/>
            <p:nvPr/>
          </p:nvSpPr>
          <p:spPr>
            <a:xfrm>
              <a:off x="19245132" y="3795758"/>
              <a:ext cx="4976750" cy="1082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t>4–6 people, pens, paper  </a:t>
              </a:r>
            </a:p>
          </p:txBody>
        </p:sp>
        <p:sp>
          <p:nvSpPr>
            <p:cNvPr id="209" name="Shape 209"/>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10" name="Shape 210"/>
            <p:cNvSpPr/>
            <p:nvPr/>
          </p:nvSpPr>
          <p:spPr>
            <a:xfrm>
              <a:off x="147960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11" name="Shape 211"/>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12" name="Shape 212"/>
            <p:cNvSpPr/>
            <p:nvPr/>
          </p:nvSpPr>
          <p:spPr>
            <a:xfrm>
              <a:off x="544623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13" name="Shape 213"/>
            <p:cNvSpPr/>
            <p:nvPr/>
          </p:nvSpPr>
          <p:spPr>
            <a:xfrm>
              <a:off x="1735031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18" name="Shape 218"/>
            <p:cNvSpPr/>
            <p:nvPr/>
          </p:nvSpPr>
          <p:spPr>
            <a:xfrm>
              <a:off x="-11907" y="460111"/>
              <a:ext cx="14420518"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19" name="Shape 219"/>
            <p:cNvSpPr/>
            <p:nvPr/>
          </p:nvSpPr>
          <p:spPr>
            <a:xfrm rot="5400000">
              <a:off x="13883564" y="985272"/>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20" name="Shape 220"/>
            <p:cNvSpPr/>
            <p:nvPr/>
          </p:nvSpPr>
          <p:spPr>
            <a:xfrm>
              <a:off x="504899" y="-457200"/>
              <a:ext cx="1356878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Brainwriting</a:t>
              </a:r>
            </a:p>
          </p:txBody>
        </p:sp>
        <p:sp>
          <p:nvSpPr>
            <p:cNvPr id="221" name="Shape 221"/>
            <p:cNvSpPr/>
            <p:nvPr/>
          </p:nvSpPr>
          <p:spPr>
            <a:xfrm>
              <a:off x="8240" y="3225128"/>
              <a:ext cx="1037242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22" name="Shape 222"/>
            <p:cNvSpPr/>
            <p:nvPr/>
          </p:nvSpPr>
          <p:spPr>
            <a:xfrm rot="5400000">
              <a:off x="9840397" y="3745650"/>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23" name="Shape 223"/>
            <p:cNvSpPr/>
            <p:nvPr/>
          </p:nvSpPr>
          <p:spPr>
            <a:xfrm>
              <a:off x="504899" y="2394000"/>
              <a:ext cx="9583713"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6-3-5</a:t>
              </a:r>
            </a:p>
          </p:txBody>
        </p:sp>
        <p:sp>
          <p:nvSpPr>
            <p:cNvPr id="224" name="Shape 224"/>
            <p:cNvSpPr/>
            <p:nvPr/>
          </p:nvSpPr>
          <p:spPr>
            <a:xfrm>
              <a:off x="9414264"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26" name="Shape 226"/>
            <p:cNvSpPr/>
            <p:nvPr/>
          </p:nvSpPr>
          <p:spPr>
            <a:xfrm>
              <a:off x="13382290"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28" name="Shape 228"/>
            <p:cNvSpPr/>
            <p:nvPr/>
          </p:nvSpPr>
          <p:spPr>
            <a:xfrm>
              <a:off x="15680118" y="12508777"/>
              <a:ext cx="8184516"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kellywritershouse, CC BY 2.0, </a:t>
              </a:r>
            </a:p>
            <a:p>
              <a:pPr algn="r">
                <a:defRPr sz="2000" b="0">
                  <a:solidFill>
                    <a:srgbClr val="919191"/>
                  </a:solidFill>
                  <a:latin typeface="Montserrat Medium"/>
                  <a:ea typeface="Montserrat Medium"/>
                  <a:cs typeface="Montserrat Medium"/>
                  <a:sym typeface="Montserrat Medium"/>
                </a:defRPr>
              </a:pPr>
              <a:r>
                <a:t>https:// www.flickr.com/photos/kellywritershouse/5529146953/</a:t>
              </a:r>
            </a:p>
          </p:txBody>
        </p:sp>
      </p:grpSp>
      <p:sp>
        <p:nvSpPr>
          <p:cNvPr id="229" name="Shape 229"/>
          <p:cNvSpPr/>
          <p:nvPr/>
        </p:nvSpPr>
        <p:spPr>
          <a:xfrm>
            <a:off x="207852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Shape 245"/>
          <p:cNvSpPr/>
          <p:nvPr/>
        </p:nvSpPr>
        <p:spPr>
          <a:xfrm>
            <a:off x="945158"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246" name="Shape 246"/>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247" name="Shape 247"/>
          <p:cNvSpPr/>
          <p:nvPr/>
        </p:nvSpPr>
        <p:spPr>
          <a:xfrm>
            <a:off x="12057679"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248" name="Shape 248"/>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256" name="Shape 256"/>
          <p:cNvSpPr/>
          <p:nvPr/>
        </p:nvSpPr>
        <p:spPr>
          <a:xfrm>
            <a:off x="12849235"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258" name="Shape 258"/>
          <p:cNvSpPr/>
          <p:nvPr/>
        </p:nvSpPr>
        <p:spPr>
          <a:xfrm>
            <a:off x="16817258"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[20 mins] </a:t>
            </a:r>
          </a:p>
        </p:txBody>
      </p:sp>
      <p:grpSp>
        <p:nvGrpSpPr>
          <p:cNvPr id="2" name="Group 1">
            <a:extLst>
              <a:ext uri="{FF2B5EF4-FFF2-40B4-BE49-F238E27FC236}">
                <a16:creationId xmlns:a16="http://schemas.microsoft.com/office/drawing/2014/main" id="{7F5DEF76-AB12-B34E-849B-17E1B2D95729}"/>
              </a:ext>
            </a:extLst>
          </p:cNvPr>
          <p:cNvGrpSpPr/>
          <p:nvPr/>
        </p:nvGrpSpPr>
        <p:grpSpPr>
          <a:xfrm>
            <a:off x="-11907" y="-457200"/>
            <a:ext cx="24474866" cy="13718453"/>
            <a:chOff x="-11907" y="-457200"/>
            <a:chExt cx="24474866" cy="13718453"/>
          </a:xfrm>
        </p:grpSpPr>
        <p:pic>
          <p:nvPicPr>
            <p:cNvPr id="231" name="Brainwriting 6-3-5.jpeg"/>
            <p:cNvPicPr>
              <a:picLocks noChangeAspect="1"/>
            </p:cNvPicPr>
            <p:nvPr/>
          </p:nvPicPr>
          <p:blipFill>
            <a:blip r:embed="rId2"/>
            <a:srcRect t="29770" b="29770"/>
            <a:stretch>
              <a:fillRect/>
            </a:stretch>
          </p:blipFill>
          <p:spPr>
            <a:xfrm>
              <a:off x="1212" y="-9608"/>
              <a:ext cx="19473580" cy="5909701"/>
            </a:xfrm>
            <a:prstGeom prst="rect">
              <a:avLst/>
            </a:prstGeom>
            <a:ln w="12700">
              <a:miter lim="400000"/>
            </a:ln>
          </p:spPr>
        </p:pic>
        <p:sp>
          <p:nvSpPr>
            <p:cNvPr id="232" name="Shape 232"/>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33" name="Shape 233"/>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34" name="Shape 234"/>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35" name="Shape 235"/>
            <p:cNvSpPr/>
            <p:nvPr/>
          </p:nvSpPr>
          <p:spPr>
            <a:xfrm>
              <a:off x="19212262" y="1548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28</a:t>
              </a:r>
            </a:p>
          </p:txBody>
        </p:sp>
        <p:sp>
          <p:nvSpPr>
            <p:cNvPr id="236" name="Shape 236"/>
            <p:cNvSpPr/>
            <p:nvPr/>
          </p:nvSpPr>
          <p:spPr>
            <a:xfrm>
              <a:off x="1334644" y="6636377"/>
              <a:ext cx="21354888" cy="16287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generate a range of concepts by building on each other’s ideas. Use the provided template (p.165) or an A4 sheet folded into 3x6 rectangles. You can also vary the number of people, e.g. brainwriting 4-3-5 with four people. </a:t>
              </a:r>
            </a:p>
          </p:txBody>
        </p:sp>
        <p:sp>
          <p:nvSpPr>
            <p:cNvPr id="237" name="Shape 237"/>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38" name="Shape 238"/>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39" name="Shape 239"/>
            <p:cNvSpPr/>
            <p:nvPr/>
          </p:nvSpPr>
          <p:spPr>
            <a:xfrm>
              <a:off x="19245132" y="3795758"/>
              <a:ext cx="4976750" cy="1082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t>4–6 people, pens, paper  </a:t>
              </a:r>
            </a:p>
          </p:txBody>
        </p:sp>
        <p:sp>
          <p:nvSpPr>
            <p:cNvPr id="240" name="Shape 240"/>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41" name="Shape 241"/>
            <p:cNvSpPr/>
            <p:nvPr/>
          </p:nvSpPr>
          <p:spPr>
            <a:xfrm>
              <a:off x="1479600"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42" name="Shape 242"/>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43" name="Shape 243"/>
            <p:cNvSpPr/>
            <p:nvPr/>
          </p:nvSpPr>
          <p:spPr>
            <a:xfrm>
              <a:off x="544623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44" name="Shape 244"/>
            <p:cNvSpPr/>
            <p:nvPr/>
          </p:nvSpPr>
          <p:spPr>
            <a:xfrm>
              <a:off x="1735031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49" name="Shape 249"/>
            <p:cNvSpPr/>
            <p:nvPr/>
          </p:nvSpPr>
          <p:spPr>
            <a:xfrm>
              <a:off x="-11907" y="460111"/>
              <a:ext cx="14420518"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50" name="Shape 250"/>
            <p:cNvSpPr/>
            <p:nvPr/>
          </p:nvSpPr>
          <p:spPr>
            <a:xfrm rot="5400000">
              <a:off x="13883564" y="985272"/>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51" name="Shape 251"/>
            <p:cNvSpPr/>
            <p:nvPr/>
          </p:nvSpPr>
          <p:spPr>
            <a:xfrm>
              <a:off x="504899" y="-457200"/>
              <a:ext cx="1356878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Brainwriting</a:t>
              </a:r>
            </a:p>
          </p:txBody>
        </p:sp>
        <p:sp>
          <p:nvSpPr>
            <p:cNvPr id="252" name="Shape 252"/>
            <p:cNvSpPr/>
            <p:nvPr/>
          </p:nvSpPr>
          <p:spPr>
            <a:xfrm>
              <a:off x="8240" y="3225128"/>
              <a:ext cx="1037242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53" name="Shape 253"/>
            <p:cNvSpPr/>
            <p:nvPr/>
          </p:nvSpPr>
          <p:spPr>
            <a:xfrm rot="5400000">
              <a:off x="9840397" y="3745650"/>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54" name="Shape 254"/>
            <p:cNvSpPr/>
            <p:nvPr/>
          </p:nvSpPr>
          <p:spPr>
            <a:xfrm>
              <a:off x="504899" y="2394000"/>
              <a:ext cx="9583713"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6-3-5</a:t>
              </a:r>
            </a:p>
          </p:txBody>
        </p:sp>
        <p:sp>
          <p:nvSpPr>
            <p:cNvPr id="255" name="Shape 255"/>
            <p:cNvSpPr/>
            <p:nvPr/>
          </p:nvSpPr>
          <p:spPr>
            <a:xfrm>
              <a:off x="9414264"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57" name="Shape 257"/>
            <p:cNvSpPr/>
            <p:nvPr/>
          </p:nvSpPr>
          <p:spPr>
            <a:xfrm>
              <a:off x="13382290" y="91950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59" name="Shape 259"/>
            <p:cNvSpPr/>
            <p:nvPr/>
          </p:nvSpPr>
          <p:spPr>
            <a:xfrm>
              <a:off x="15680118" y="12508777"/>
              <a:ext cx="8184516"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kellywritershouse, CC BY 2.0, </a:t>
              </a:r>
            </a:p>
            <a:p>
              <a:pPr algn="r">
                <a:defRPr sz="2000" b="0">
                  <a:solidFill>
                    <a:srgbClr val="919191"/>
                  </a:solidFill>
                  <a:latin typeface="Montserrat Medium"/>
                  <a:ea typeface="Montserrat Medium"/>
                  <a:cs typeface="Montserrat Medium"/>
                  <a:sym typeface="Montserrat Medium"/>
                </a:defRPr>
              </a:pPr>
              <a:r>
                <a:t>https:// www.flickr.com/photos/kellywritershouse/5529146953/</a:t>
              </a:r>
            </a:p>
          </p:txBody>
        </p:sp>
      </p:grpSp>
      <p:sp>
        <p:nvSpPr>
          <p:cNvPr id="260" name="Shape 260"/>
          <p:cNvSpPr/>
          <p:nvPr/>
        </p:nvSpPr>
        <p:spPr>
          <a:xfrm>
            <a:off x="207852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Shape 276"/>
          <p:cNvSpPr/>
          <p:nvPr/>
        </p:nvSpPr>
        <p:spPr>
          <a:xfrm>
            <a:off x="945158"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277" name="Shape 277"/>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278" name="Shape 278"/>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286" name="Shape 286"/>
          <p:cNvSpPr/>
          <p:nvPr/>
        </p:nvSpPr>
        <p:spPr>
          <a:xfrm>
            <a:off x="12849235"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288" name="Shape 288"/>
          <p:cNvSpPr/>
          <p:nvPr/>
        </p:nvSpPr>
        <p:spPr>
          <a:xfrm>
            <a:off x="16817258"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[20 mins] </a:t>
            </a:r>
          </a:p>
        </p:txBody>
      </p:sp>
      <p:grpSp>
        <p:nvGrpSpPr>
          <p:cNvPr id="2" name="Group 1">
            <a:extLst>
              <a:ext uri="{FF2B5EF4-FFF2-40B4-BE49-F238E27FC236}">
                <a16:creationId xmlns:a16="http://schemas.microsoft.com/office/drawing/2014/main" id="{CA2BFF90-E212-6441-BBC0-0FFBA8A9F4EE}"/>
              </a:ext>
            </a:extLst>
          </p:cNvPr>
          <p:cNvGrpSpPr/>
          <p:nvPr/>
        </p:nvGrpSpPr>
        <p:grpSpPr>
          <a:xfrm>
            <a:off x="-11907" y="-457200"/>
            <a:ext cx="24474866" cy="13718453"/>
            <a:chOff x="-11907" y="-457200"/>
            <a:chExt cx="24474866" cy="13718453"/>
          </a:xfrm>
        </p:grpSpPr>
        <p:pic>
          <p:nvPicPr>
            <p:cNvPr id="262" name="Brainwriting 6-3-5.jpeg"/>
            <p:cNvPicPr>
              <a:picLocks noChangeAspect="1"/>
            </p:cNvPicPr>
            <p:nvPr/>
          </p:nvPicPr>
          <p:blipFill>
            <a:blip r:embed="rId2"/>
            <a:srcRect t="29770" b="29770"/>
            <a:stretch>
              <a:fillRect/>
            </a:stretch>
          </p:blipFill>
          <p:spPr>
            <a:xfrm>
              <a:off x="1212" y="-9608"/>
              <a:ext cx="19473580" cy="5909701"/>
            </a:xfrm>
            <a:prstGeom prst="rect">
              <a:avLst/>
            </a:prstGeom>
            <a:ln w="12700">
              <a:miter lim="400000"/>
            </a:ln>
          </p:spPr>
        </p:pic>
        <p:sp>
          <p:nvSpPr>
            <p:cNvPr id="263" name="Shape 263"/>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64" name="Shape 264"/>
            <p:cNvSpPr/>
            <p:nvPr/>
          </p:nvSpPr>
          <p:spPr>
            <a:xfrm rot="16200000">
              <a:off x="17560800"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65" name="Shape 265"/>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66" name="Shape 266"/>
            <p:cNvSpPr/>
            <p:nvPr/>
          </p:nvSpPr>
          <p:spPr>
            <a:xfrm>
              <a:off x="19212262" y="1548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28</a:t>
              </a:r>
            </a:p>
          </p:txBody>
        </p:sp>
        <p:sp>
          <p:nvSpPr>
            <p:cNvPr id="267" name="Shape 267"/>
            <p:cNvSpPr/>
            <p:nvPr/>
          </p:nvSpPr>
          <p:spPr>
            <a:xfrm>
              <a:off x="1334644" y="6636377"/>
              <a:ext cx="21354888" cy="16287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generate a range of concepts by building on each other’s ideas. Use the provided template (p.165) or an A4 sheet folded into 3x6 rectangles. You can also vary the number of people, e.g. brainwriting 4-3-5 with four people. </a:t>
              </a:r>
            </a:p>
          </p:txBody>
        </p:sp>
        <p:sp>
          <p:nvSpPr>
            <p:cNvPr id="268" name="Shape 268"/>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69" name="Shape 269"/>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70" name="Shape 270"/>
            <p:cNvSpPr/>
            <p:nvPr/>
          </p:nvSpPr>
          <p:spPr>
            <a:xfrm>
              <a:off x="19245132" y="3795758"/>
              <a:ext cx="4976750" cy="1082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t>4–6 people, pens, paper  </a:t>
              </a:r>
            </a:p>
          </p:txBody>
        </p:sp>
        <p:sp>
          <p:nvSpPr>
            <p:cNvPr id="271" name="Shape 271"/>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72" name="Shape 272"/>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73" name="Shape 273"/>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74" name="Shape 274"/>
            <p:cNvSpPr/>
            <p:nvPr/>
          </p:nvSpPr>
          <p:spPr>
            <a:xfrm>
              <a:off x="544623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75" name="Shape 275"/>
            <p:cNvSpPr/>
            <p:nvPr/>
          </p:nvSpPr>
          <p:spPr>
            <a:xfrm>
              <a:off x="17350314" y="91950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79" name="Shape 279"/>
            <p:cNvSpPr/>
            <p:nvPr/>
          </p:nvSpPr>
          <p:spPr>
            <a:xfrm>
              <a:off x="-11907" y="460111"/>
              <a:ext cx="14420518"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80" name="Shape 280"/>
            <p:cNvSpPr/>
            <p:nvPr/>
          </p:nvSpPr>
          <p:spPr>
            <a:xfrm rot="5400000">
              <a:off x="13883564" y="985272"/>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81" name="Shape 281"/>
            <p:cNvSpPr/>
            <p:nvPr/>
          </p:nvSpPr>
          <p:spPr>
            <a:xfrm>
              <a:off x="504899" y="-457200"/>
              <a:ext cx="1356878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Brainwriting</a:t>
              </a:r>
            </a:p>
          </p:txBody>
        </p:sp>
        <p:sp>
          <p:nvSpPr>
            <p:cNvPr id="282" name="Shape 282"/>
            <p:cNvSpPr/>
            <p:nvPr/>
          </p:nvSpPr>
          <p:spPr>
            <a:xfrm>
              <a:off x="8240" y="3225128"/>
              <a:ext cx="1037242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83" name="Shape 283"/>
            <p:cNvSpPr/>
            <p:nvPr/>
          </p:nvSpPr>
          <p:spPr>
            <a:xfrm rot="5400000">
              <a:off x="9840397" y="3745650"/>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84" name="Shape 284"/>
            <p:cNvSpPr/>
            <p:nvPr/>
          </p:nvSpPr>
          <p:spPr>
            <a:xfrm>
              <a:off x="504899" y="2394000"/>
              <a:ext cx="9583713"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6-3-5</a:t>
              </a:r>
            </a:p>
          </p:txBody>
        </p:sp>
        <p:sp>
          <p:nvSpPr>
            <p:cNvPr id="285" name="Shape 285"/>
            <p:cNvSpPr/>
            <p:nvPr/>
          </p:nvSpPr>
          <p:spPr>
            <a:xfrm>
              <a:off x="9414264"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87" name="Shape 287"/>
            <p:cNvSpPr/>
            <p:nvPr/>
          </p:nvSpPr>
          <p:spPr>
            <a:xfrm>
              <a:off x="13382290"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89" name="Shape 289"/>
            <p:cNvSpPr/>
            <p:nvPr/>
          </p:nvSpPr>
          <p:spPr>
            <a:xfrm>
              <a:off x="15680118" y="12508777"/>
              <a:ext cx="8184516"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kellywritershouse, CC BY 2.0, </a:t>
              </a:r>
            </a:p>
            <a:p>
              <a:pPr algn="r">
                <a:defRPr sz="2000" b="0">
                  <a:solidFill>
                    <a:srgbClr val="919191"/>
                  </a:solidFill>
                  <a:latin typeface="Montserrat Medium"/>
                  <a:ea typeface="Montserrat Medium"/>
                  <a:cs typeface="Montserrat Medium"/>
                  <a:sym typeface="Montserrat Medium"/>
                </a:defRPr>
              </a:pPr>
              <a:r>
                <a:t>https:// www.flickr.com/photos/kellywritershouse/5529146953/</a:t>
              </a:r>
            </a:p>
          </p:txBody>
        </p:sp>
      </p:grpSp>
      <p:sp>
        <p:nvSpPr>
          <p:cNvPr id="290" name="Shape 290"/>
          <p:cNvSpPr/>
          <p:nvPr/>
        </p:nvSpPr>
        <p:spPr>
          <a:xfrm>
            <a:off x="207852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291" name="Shape 291"/>
          <p:cNvSpPr/>
          <p:nvPr/>
        </p:nvSpPr>
        <p:spPr>
          <a:xfrm>
            <a:off x="16025703"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Shape 307"/>
          <p:cNvSpPr/>
          <p:nvPr/>
        </p:nvSpPr>
        <p:spPr>
          <a:xfrm>
            <a:off x="945158"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308" name="Shape 308"/>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309" name="Shape 309"/>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317" name="Shape 317"/>
          <p:cNvSpPr/>
          <p:nvPr/>
        </p:nvSpPr>
        <p:spPr>
          <a:xfrm>
            <a:off x="12849235"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319" name="Shape 319"/>
          <p:cNvSpPr/>
          <p:nvPr/>
        </p:nvSpPr>
        <p:spPr>
          <a:xfrm>
            <a:off x="16817258"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[20 mins] </a:t>
            </a:r>
          </a:p>
        </p:txBody>
      </p:sp>
      <p:grpSp>
        <p:nvGrpSpPr>
          <p:cNvPr id="2" name="Group 1">
            <a:extLst>
              <a:ext uri="{FF2B5EF4-FFF2-40B4-BE49-F238E27FC236}">
                <a16:creationId xmlns:a16="http://schemas.microsoft.com/office/drawing/2014/main" id="{C6088D5D-D757-BF4C-9E38-E8DCA483468C}"/>
              </a:ext>
            </a:extLst>
          </p:cNvPr>
          <p:cNvGrpSpPr/>
          <p:nvPr/>
        </p:nvGrpSpPr>
        <p:grpSpPr>
          <a:xfrm>
            <a:off x="-11907" y="-457200"/>
            <a:ext cx="24474866" cy="13718453"/>
            <a:chOff x="-11907" y="-457200"/>
            <a:chExt cx="24474866" cy="13718453"/>
          </a:xfrm>
        </p:grpSpPr>
        <p:pic>
          <p:nvPicPr>
            <p:cNvPr id="293" name="Brainwriting 6-3-5.jpeg"/>
            <p:cNvPicPr>
              <a:picLocks noChangeAspect="1"/>
            </p:cNvPicPr>
            <p:nvPr/>
          </p:nvPicPr>
          <p:blipFill>
            <a:blip r:embed="rId2"/>
            <a:srcRect t="29770" b="29770"/>
            <a:stretch>
              <a:fillRect/>
            </a:stretch>
          </p:blipFill>
          <p:spPr>
            <a:xfrm>
              <a:off x="1212" y="-9608"/>
              <a:ext cx="19473580" cy="5909701"/>
            </a:xfrm>
            <a:prstGeom prst="rect">
              <a:avLst/>
            </a:prstGeom>
            <a:ln w="12700">
              <a:miter lim="400000"/>
            </a:ln>
          </p:spPr>
        </p:pic>
        <p:sp>
          <p:nvSpPr>
            <p:cNvPr id="294" name="Shape 294"/>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95" name="Shape 295"/>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96" name="Shape 296"/>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97" name="Shape 297"/>
            <p:cNvSpPr/>
            <p:nvPr/>
          </p:nvSpPr>
          <p:spPr>
            <a:xfrm>
              <a:off x="19212262" y="1548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28</a:t>
              </a:r>
            </a:p>
          </p:txBody>
        </p:sp>
        <p:sp>
          <p:nvSpPr>
            <p:cNvPr id="298" name="Shape 298"/>
            <p:cNvSpPr/>
            <p:nvPr/>
          </p:nvSpPr>
          <p:spPr>
            <a:xfrm>
              <a:off x="1334644" y="6636377"/>
              <a:ext cx="21354888" cy="16287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generate a range of concepts by building on each other’s ideas. Use the provided template (p.165) or an A4 sheet folded into 3x6 rectangles. You can also vary the number of people, e.g. brainwriting 4-3-5 with four people. </a:t>
              </a:r>
            </a:p>
          </p:txBody>
        </p:sp>
        <p:sp>
          <p:nvSpPr>
            <p:cNvPr id="299" name="Shape 299"/>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0" name="Shape 300"/>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301" name="Shape 301"/>
            <p:cNvSpPr/>
            <p:nvPr/>
          </p:nvSpPr>
          <p:spPr>
            <a:xfrm>
              <a:off x="19245132" y="3795758"/>
              <a:ext cx="4976750" cy="1082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t>4–6 people, pens, paper  </a:t>
              </a:r>
            </a:p>
          </p:txBody>
        </p:sp>
        <p:sp>
          <p:nvSpPr>
            <p:cNvPr id="302" name="Shape 302"/>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3" name="Shape 303"/>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304" name="Shape 304"/>
            <p:cNvSpPr/>
            <p:nvPr/>
          </p:nvSpPr>
          <p:spPr>
            <a:xfrm>
              <a:off x="21318340"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305" name="Shape 305"/>
            <p:cNvSpPr/>
            <p:nvPr/>
          </p:nvSpPr>
          <p:spPr>
            <a:xfrm>
              <a:off x="544623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306" name="Shape 306"/>
            <p:cNvSpPr/>
            <p:nvPr/>
          </p:nvSpPr>
          <p:spPr>
            <a:xfrm>
              <a:off x="1735031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310" name="Shape 310"/>
            <p:cNvSpPr/>
            <p:nvPr/>
          </p:nvSpPr>
          <p:spPr>
            <a:xfrm>
              <a:off x="-11907" y="460111"/>
              <a:ext cx="14420518"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311" name="Shape 311"/>
            <p:cNvSpPr/>
            <p:nvPr/>
          </p:nvSpPr>
          <p:spPr>
            <a:xfrm rot="5400000">
              <a:off x="13883564" y="985272"/>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12" name="Shape 312"/>
            <p:cNvSpPr/>
            <p:nvPr/>
          </p:nvSpPr>
          <p:spPr>
            <a:xfrm>
              <a:off x="504899" y="-457200"/>
              <a:ext cx="1356878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Brainwriting</a:t>
              </a:r>
            </a:p>
          </p:txBody>
        </p:sp>
        <p:sp>
          <p:nvSpPr>
            <p:cNvPr id="313" name="Shape 313"/>
            <p:cNvSpPr/>
            <p:nvPr/>
          </p:nvSpPr>
          <p:spPr>
            <a:xfrm>
              <a:off x="8240" y="3225128"/>
              <a:ext cx="1037242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314" name="Shape 314"/>
            <p:cNvSpPr/>
            <p:nvPr/>
          </p:nvSpPr>
          <p:spPr>
            <a:xfrm rot="5400000">
              <a:off x="9840397" y="3745650"/>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15" name="Shape 315"/>
            <p:cNvSpPr/>
            <p:nvPr/>
          </p:nvSpPr>
          <p:spPr>
            <a:xfrm>
              <a:off x="504899" y="2394000"/>
              <a:ext cx="9583713"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6-3-5</a:t>
              </a:r>
            </a:p>
          </p:txBody>
        </p:sp>
        <p:sp>
          <p:nvSpPr>
            <p:cNvPr id="316" name="Shape 316"/>
            <p:cNvSpPr/>
            <p:nvPr/>
          </p:nvSpPr>
          <p:spPr>
            <a:xfrm>
              <a:off x="9414264"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318" name="Shape 318"/>
            <p:cNvSpPr/>
            <p:nvPr/>
          </p:nvSpPr>
          <p:spPr>
            <a:xfrm>
              <a:off x="13382290"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320" name="Shape 320"/>
            <p:cNvSpPr/>
            <p:nvPr/>
          </p:nvSpPr>
          <p:spPr>
            <a:xfrm>
              <a:off x="15680118" y="12508777"/>
              <a:ext cx="8184516"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kellywritershouse, CC BY 2.0, </a:t>
              </a:r>
            </a:p>
            <a:p>
              <a:pPr algn="r">
                <a:defRPr sz="2000" b="0">
                  <a:solidFill>
                    <a:srgbClr val="919191"/>
                  </a:solidFill>
                  <a:latin typeface="Montserrat Medium"/>
                  <a:ea typeface="Montserrat Medium"/>
                  <a:cs typeface="Montserrat Medium"/>
                  <a:sym typeface="Montserrat Medium"/>
                </a:defRPr>
              </a:pPr>
              <a:r>
                <a:t>https:// www.flickr.com/photos/kellywritershouse/5529146953/</a:t>
              </a:r>
            </a:p>
          </p:txBody>
        </p:sp>
      </p:grpSp>
      <p:sp>
        <p:nvSpPr>
          <p:cNvPr id="321" name="Shape 321"/>
          <p:cNvSpPr/>
          <p:nvPr/>
        </p:nvSpPr>
        <p:spPr>
          <a:xfrm>
            <a:off x="207852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322" name="Shape 322"/>
          <p:cNvSpPr/>
          <p:nvPr/>
        </p:nvSpPr>
        <p:spPr>
          <a:xfrm>
            <a:off x="19993729"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15BCBE43-0158-374E-BB62-E5C149E8EE35}"/>
              </a:ext>
            </a:extLst>
          </p:cNvPr>
          <p:cNvGrpSpPr/>
          <p:nvPr/>
        </p:nvGrpSpPr>
        <p:grpSpPr>
          <a:xfrm>
            <a:off x="-36937" y="-2011"/>
            <a:ext cx="24496471" cy="12569404"/>
            <a:chOff x="-36937" y="-2011"/>
            <a:chExt cx="24496471" cy="12569404"/>
          </a:xfrm>
        </p:grpSpPr>
        <p:pic>
          <p:nvPicPr>
            <p:cNvPr id="324" name="pasted-image.pdf"/>
            <p:cNvPicPr>
              <a:picLocks noChangeAspect="1"/>
            </p:cNvPicPr>
            <p:nvPr/>
          </p:nvPicPr>
          <p:blipFill>
            <a:blip r:embed="rId2"/>
            <a:srcRect l="57245" t="62662" r="8715"/>
            <a:stretch>
              <a:fillRect/>
            </a:stretch>
          </p:blipFill>
          <p:spPr>
            <a:xfrm>
              <a:off x="1587" y="-2011"/>
              <a:ext cx="24457947" cy="12569404"/>
            </a:xfrm>
            <a:prstGeom prst="rect">
              <a:avLst/>
            </a:prstGeom>
            <a:ln w="12700">
              <a:miter lim="400000"/>
            </a:ln>
          </p:spPr>
        </p:pic>
        <p:sp>
          <p:nvSpPr>
            <p:cNvPr id="325" name="Shape 325"/>
            <p:cNvSpPr/>
            <p:nvPr/>
          </p:nvSpPr>
          <p:spPr>
            <a:xfrm>
              <a:off x="765506" y="1801174"/>
              <a:ext cx="11256646" cy="1692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lvl1pPr algn="l">
                <a:defRPr sz="10000" b="0">
                  <a:solidFill>
                    <a:srgbClr val="FFFFFF"/>
                  </a:solidFill>
                  <a:latin typeface="Montserrat Bold"/>
                  <a:ea typeface="Montserrat Bold"/>
                  <a:cs typeface="Montserrat Bold"/>
                  <a:sym typeface="Montserrat Bold"/>
                </a:defRPr>
              </a:lvl1pPr>
            </a:lstStyle>
            <a:p>
              <a:r>
                <a:t>Share your work!</a:t>
              </a:r>
            </a:p>
          </p:txBody>
        </p:sp>
        <p:sp>
          <p:nvSpPr>
            <p:cNvPr id="326" name="Shape 326"/>
            <p:cNvSpPr/>
            <p:nvPr/>
          </p:nvSpPr>
          <p:spPr>
            <a:xfrm>
              <a:off x="-36937" y="3546077"/>
              <a:ext cx="24457874" cy="1"/>
            </a:xfrm>
            <a:prstGeom prst="line">
              <a:avLst/>
            </a:prstGeom>
            <a:ln w="215900">
              <a:solidFill>
                <a:srgbClr val="FFFFFF"/>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27" name="Shape 327"/>
            <p:cNvSpPr/>
            <p:nvPr/>
          </p:nvSpPr>
          <p:spPr>
            <a:xfrm>
              <a:off x="855906" y="4285057"/>
              <a:ext cx="18232196" cy="765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algn="l" defTabSz="457200">
                <a:defRPr sz="4000" b="0">
                  <a:solidFill>
                    <a:srgbClr val="FFFFFF"/>
                  </a:solidFill>
                  <a:latin typeface="Montserrat Bold"/>
                  <a:ea typeface="Montserrat Bold"/>
                  <a:cs typeface="Montserrat Bold"/>
                  <a:sym typeface="Montserrat Bold"/>
                </a:defRPr>
              </a:lvl1pPr>
            </a:lstStyle>
            <a:p>
              <a:r>
                <a:t>Upload photos of your work:</a:t>
              </a:r>
            </a:p>
          </p:txBody>
        </p:sp>
        <p:sp>
          <p:nvSpPr>
            <p:cNvPr id="328" name="Shape 328"/>
            <p:cNvSpPr/>
            <p:nvPr/>
          </p:nvSpPr>
          <p:spPr>
            <a:xfrm>
              <a:off x="855906" y="5114881"/>
              <a:ext cx="18232196" cy="44989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sz="4000" b="0">
                  <a:solidFill>
                    <a:srgbClr val="FFFFFF"/>
                  </a:solidFill>
                  <a:latin typeface="Montserrat Bold"/>
                  <a:ea typeface="Montserrat Bold"/>
                  <a:cs typeface="Montserrat Bold"/>
                  <a:sym typeface="Montserrat Bold"/>
                </a:defRPr>
              </a:pPr>
              <a:endParaRP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Go to: </a:t>
              </a:r>
              <a:r>
                <a:rPr i="1">
                  <a:latin typeface="Montserrat-Italic"/>
                  <a:ea typeface="Montserrat-Italic"/>
                  <a:cs typeface="Montserrat-Italic"/>
                  <a:sym typeface="Montserrat-Italic"/>
                </a:rPr>
                <a:t>add URL here</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Enter the password: </a:t>
              </a:r>
              <a:r>
                <a:rPr i="1">
                  <a:latin typeface="Montserrat-Italic"/>
                  <a:ea typeface="Montserrat-Italic"/>
                  <a:cs typeface="Montserrat-Italic"/>
                  <a:sym typeface="Montserrat-Italic"/>
                </a:rPr>
                <a:t>password</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Upload a photo and caption of your work</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Wait for moderation</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View others’ ideas  </a:t>
              </a:r>
            </a:p>
          </p:txBody>
        </p:sp>
        <p:sp>
          <p:nvSpPr>
            <p:cNvPr id="329" name="Shape 329"/>
            <p:cNvSpPr/>
            <p:nvPr/>
          </p:nvSpPr>
          <p:spPr>
            <a:xfrm>
              <a:off x="765719" y="9722610"/>
              <a:ext cx="1823219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b="0" i="1">
                  <a:solidFill>
                    <a:srgbClr val="FFFFFF"/>
                  </a:solidFill>
                  <a:latin typeface="Montserrat-Italic"/>
                  <a:ea typeface="Montserrat-Italic"/>
                  <a:cs typeface="Montserrat-Italic"/>
                  <a:sym typeface="Montserrat-Italic"/>
                </a:defRPr>
              </a:pPr>
              <a:r>
                <a:t>A note to facilitators:</a:t>
              </a:r>
            </a:p>
            <a:p>
              <a:pPr algn="l" defTabSz="457200">
                <a:defRPr b="0" i="1">
                  <a:solidFill>
                    <a:srgbClr val="FFFFFF"/>
                  </a:solidFill>
                  <a:latin typeface="Montserrat-Italic"/>
                  <a:ea typeface="Montserrat-Italic"/>
                  <a:cs typeface="Montserrat-Italic"/>
                  <a:sym typeface="Montserrat-Italic"/>
                </a:defRPr>
              </a:pPr>
              <a:r>
                <a:t>Use this slide to give instructions for post-exercise sharing activities. These could take the form of facilitator-guided discussions, mini-presentations, or digital sharing via existing platforms (e.g. padlet) - as described here. Delete this paragraph when ready.</a:t>
              </a:r>
            </a:p>
          </p:txBody>
        </p:sp>
      </p:grpSp>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1203</TotalTime>
  <Words>1089</Words>
  <Application>Microsoft Macintosh PowerPoint</Application>
  <PresentationFormat>Custom</PresentationFormat>
  <Paragraphs>154</Paragraphs>
  <Slides>10</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10</vt:i4>
      </vt:variant>
    </vt:vector>
  </HeadingPairs>
  <TitlesOfParts>
    <vt:vector size="22" baseType="lpstr">
      <vt:lpstr>Helvetica Neue Medium</vt:lpstr>
      <vt:lpstr>Montserrat-Italic</vt:lpstr>
      <vt:lpstr>Tw Cen MT</vt:lpstr>
      <vt:lpstr>Helvetica Neue</vt:lpstr>
      <vt:lpstr>Palatino</vt:lpstr>
      <vt:lpstr>Montserrat Medium</vt:lpstr>
      <vt:lpstr>Helvetica Light</vt:lpstr>
      <vt:lpstr>Helvetica Neue Light</vt:lpstr>
      <vt:lpstr>Helvetica Neue Thin</vt:lpstr>
      <vt:lpstr>Montserrat Bold</vt:lpstr>
      <vt:lpstr>Montserrat-BoldItalic</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Robert Dongas</cp:lastModifiedBy>
  <cp:revision>25</cp:revision>
  <dcterms:modified xsi:type="dcterms:W3CDTF">2020-01-09T04:36:46Z</dcterms:modified>
</cp:coreProperties>
</file>